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59" r:id="rId4"/>
    <p:sldId id="262" r:id="rId5"/>
    <p:sldId id="261" r:id="rId6"/>
    <p:sldId id="257" r:id="rId7"/>
    <p:sldId id="258" r:id="rId8"/>
    <p:sldId id="266" r:id="rId9"/>
    <p:sldId id="267" r:id="rId10"/>
    <p:sldId id="263" r:id="rId11"/>
    <p:sldId id="264" r:id="rId12"/>
    <p:sldId id="265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o Hassan" initials="MH" lastIdx="2" clrIdx="0">
    <p:extLst>
      <p:ext uri="{19B8F6BF-5375-455C-9EA6-DF929625EA0E}">
        <p15:presenceInfo xmlns:p15="http://schemas.microsoft.com/office/powerpoint/2012/main" userId="S::marco.hassan@ibm.com::5ebc5b32-63dd-4d31-b5bf-74137da34d4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763"/>
  </p:normalViewPr>
  <p:slideViewPr>
    <p:cSldViewPr snapToGrid="0" snapToObjects="1">
      <p:cViewPr varScale="1">
        <p:scale>
          <a:sx n="143" d="100"/>
          <a:sy n="143" d="100"/>
        </p:scale>
        <p:origin x="2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AECC28-D1AA-084D-8427-45B722264B5E}" type="datetimeFigureOut">
              <a:rPr lang="de-DE" smtClean="0"/>
              <a:t>09.12.19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FDCC7-35B1-3E49-88E3-A15FF11E0B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4647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hyperlink" Target="https://icml.cc/2016/tutorials/icml2016_tutorial_deep_residual_networks_kaiminghe.pdf" TargetMode="External"/><Relationship Id="rId4" Type="http://schemas.openxmlformats.org/officeDocument/2006/relationships/hyperlink" Target="http://cs231n.stanford.edu/slides/2017/cs231n_2017_lecture9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can-neural-networks-really-learn-any-function-65e106617fc6" TargetMode="External"/><Relationship Id="rId2" Type="http://schemas.openxmlformats.org/officeDocument/2006/relationships/hyperlink" Target="https://en.wikipedia.org/wiki/Universal_approximation_theore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A4FA73-7182-1946-A2D0-2AE9FAC2DE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PyData</a:t>
            </a:r>
            <a:r>
              <a:rPr lang="de-DE" dirty="0"/>
              <a:t> – CNN </a:t>
            </a:r>
            <a:r>
              <a:rPr lang="de-DE" dirty="0" err="1"/>
              <a:t>Architectures</a:t>
            </a:r>
            <a:r>
              <a:rPr lang="de-DE" dirty="0"/>
              <a:t> &amp;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importance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Data Augmentation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14C9516-9165-D944-AF63-23C3CB329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4681329"/>
            <a:ext cx="8673427" cy="547523"/>
          </a:xfrm>
        </p:spPr>
        <p:txBody>
          <a:bodyPr>
            <a:normAutofit/>
          </a:bodyPr>
          <a:lstStyle/>
          <a:p>
            <a:r>
              <a:rPr lang="de-DE" dirty="0"/>
              <a:t>Marco Hassan 						11/12/2019</a:t>
            </a:r>
          </a:p>
        </p:txBody>
      </p:sp>
    </p:spTree>
    <p:extLst>
      <p:ext uri="{BB962C8B-B14F-4D97-AF65-F5344CB8AC3E}">
        <p14:creationId xmlns:p14="http://schemas.microsoft.com/office/powerpoint/2010/main" val="661662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6BDBA639-2A71-4A60-A71A-FF1836F5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E208A8B-5EBD-4532-BE72-26414FA7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15D09196-B338-4AB5-A71B-CFD5FFCA6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50B4463-128A-4677-A285-C017E6C54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1D9B95CD-F023-4DFA-9678-1E02713F7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1DDF47A8-BE7B-43F3-A500-F5A4656D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2DD394DE-76FB-42F8-85F2-FD436F423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95F2EFB-87E6-4400-AAF3-7EB8B4F15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1D463476-2BC7-418C-9D6F-51444B11A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24011122-2495-478A-81BF-ABBDEA1DA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C79E87C5-E5B3-476B-B539-FC9CF4A33B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956029CA-2B38-434D-9044-5FF3A1ECD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9514CFB6-E8DB-43DC-B1CD-9CC2D4B2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BD8C1FC8-E550-45BE-9F30-822BAB378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D1646B5D-A7B7-41EC-9591-0E0C0F4F9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E2118E93-481E-4843-987E-378187AA3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038464-F4E2-47EC-A87F-18469191E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FB3BBEB1-E146-408F-95B7-EE2F269D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C765B285-56EC-47FC-B116-274EBBD61A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CB4A6191-6913-42EA-905E-8A174AE2C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8ADEEF92-F481-475A-845C-5E940F0D5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D9C506D7-84CB-4057-A44A-465313E7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31529">
            <a:off x="2173916" y="2448612"/>
            <a:ext cx="4418757" cy="4259609"/>
          </a:xfrm>
          <a:custGeom>
            <a:avLst/>
            <a:gdLst>
              <a:gd name="connsiteX0" fmla="*/ 404107 w 4507111"/>
              <a:gd name="connsiteY0" fmla="*/ 0 h 4344781"/>
              <a:gd name="connsiteX1" fmla="*/ 371857 w 4507111"/>
              <a:gd name="connsiteY1" fmla="*/ 117359 h 4344781"/>
              <a:gd name="connsiteX2" fmla="*/ 307833 w 4507111"/>
              <a:gd name="connsiteY2" fmla="*/ 632970 h 4344781"/>
              <a:gd name="connsiteX3" fmla="*/ 3569418 w 4507111"/>
              <a:gd name="connsiteY3" fmla="*/ 4141149 h 4344781"/>
              <a:gd name="connsiteX4" fmla="*/ 4440861 w 4507111"/>
              <a:gd name="connsiteY4" fmla="*/ 4332480 h 4344781"/>
              <a:gd name="connsiteX5" fmla="*/ 4507111 w 4507111"/>
              <a:gd name="connsiteY5" fmla="*/ 4341752 h 4344781"/>
              <a:gd name="connsiteX6" fmla="*/ 4296045 w 4507111"/>
              <a:gd name="connsiteY6" fmla="*/ 4344781 h 4344781"/>
              <a:gd name="connsiteX7" fmla="*/ 3749565 w 4507111"/>
              <a:gd name="connsiteY7" fmla="*/ 4321853 h 4344781"/>
              <a:gd name="connsiteX8" fmla="*/ 36764 w 4507111"/>
              <a:gd name="connsiteY8" fmla="*/ 1629794 h 4344781"/>
              <a:gd name="connsiteX9" fmla="*/ 300069 w 4507111"/>
              <a:gd name="connsiteY9" fmla="*/ 144750 h 4344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7111" h="434478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32">
            <a:extLst>
              <a:ext uri="{FF2B5EF4-FFF2-40B4-BE49-F238E27FC236}">
                <a16:creationId xmlns:a16="http://schemas.microsoft.com/office/drawing/2014/main" id="{7842FC68-61FD-4700-8A22-BB8B07188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4579" y="691977"/>
            <a:ext cx="7761923" cy="5343064"/>
          </a:xfrm>
          <a:custGeom>
            <a:avLst/>
            <a:gdLst>
              <a:gd name="connsiteX0" fmla="*/ 0 w 6428838"/>
              <a:gd name="connsiteY0" fmla="*/ 2579031 h 5158062"/>
              <a:gd name="connsiteX1" fmla="*/ 3214419 w 6428838"/>
              <a:gd name="connsiteY1" fmla="*/ 0 h 5158062"/>
              <a:gd name="connsiteX2" fmla="*/ 6428838 w 6428838"/>
              <a:gd name="connsiteY2" fmla="*/ 2579031 h 5158062"/>
              <a:gd name="connsiteX3" fmla="*/ 3214419 w 6428838"/>
              <a:gd name="connsiteY3" fmla="*/ 5158062 h 5158062"/>
              <a:gd name="connsiteX4" fmla="*/ 0 w 6428838"/>
              <a:gd name="connsiteY4" fmla="*/ 2579031 h 5158062"/>
              <a:gd name="connsiteX0" fmla="*/ 3321 w 6432159"/>
              <a:gd name="connsiteY0" fmla="*/ 2647125 h 5226156"/>
              <a:gd name="connsiteX1" fmla="*/ 2789723 w 6432159"/>
              <a:gd name="connsiteY1" fmla="*/ 0 h 5226156"/>
              <a:gd name="connsiteX2" fmla="*/ 6432159 w 6432159"/>
              <a:gd name="connsiteY2" fmla="*/ 2647125 h 5226156"/>
              <a:gd name="connsiteX3" fmla="*/ 3217740 w 6432159"/>
              <a:gd name="connsiteY3" fmla="*/ 5226156 h 5226156"/>
              <a:gd name="connsiteX4" fmla="*/ 3321 w 6432159"/>
              <a:gd name="connsiteY4" fmla="*/ 2647125 h 5226156"/>
              <a:gd name="connsiteX0" fmla="*/ 1953 w 6566979"/>
              <a:gd name="connsiteY0" fmla="*/ 2695803 h 5226224"/>
              <a:gd name="connsiteX1" fmla="*/ 2924543 w 6566979"/>
              <a:gd name="connsiteY1" fmla="*/ 39 h 5226224"/>
              <a:gd name="connsiteX2" fmla="*/ 6566979 w 6566979"/>
              <a:gd name="connsiteY2" fmla="*/ 2647164 h 5226224"/>
              <a:gd name="connsiteX3" fmla="*/ 3352560 w 6566979"/>
              <a:gd name="connsiteY3" fmla="*/ 5226195 h 5226224"/>
              <a:gd name="connsiteX4" fmla="*/ 1953 w 6566979"/>
              <a:gd name="connsiteY4" fmla="*/ 2695803 h 5226224"/>
              <a:gd name="connsiteX0" fmla="*/ 8982 w 6574008"/>
              <a:gd name="connsiteY0" fmla="*/ 2695803 h 5226313"/>
              <a:gd name="connsiteX1" fmla="*/ 2931572 w 6574008"/>
              <a:gd name="connsiteY1" fmla="*/ 39 h 5226313"/>
              <a:gd name="connsiteX2" fmla="*/ 6574008 w 6574008"/>
              <a:gd name="connsiteY2" fmla="*/ 2647164 h 5226313"/>
              <a:gd name="connsiteX3" fmla="*/ 3359589 w 6574008"/>
              <a:gd name="connsiteY3" fmla="*/ 5226195 h 5226313"/>
              <a:gd name="connsiteX4" fmla="*/ 8982 w 6574008"/>
              <a:gd name="connsiteY4" fmla="*/ 2695803 h 5226313"/>
              <a:gd name="connsiteX0" fmla="*/ 11929 w 6576955"/>
              <a:gd name="connsiteY0" fmla="*/ 2695953 h 5226463"/>
              <a:gd name="connsiteX1" fmla="*/ 2934519 w 6576955"/>
              <a:gd name="connsiteY1" fmla="*/ 189 h 5226463"/>
              <a:gd name="connsiteX2" fmla="*/ 6576955 w 6576955"/>
              <a:gd name="connsiteY2" fmla="*/ 2647314 h 5226463"/>
              <a:gd name="connsiteX3" fmla="*/ 3362536 w 6576955"/>
              <a:gd name="connsiteY3" fmla="*/ 5226345 h 5226463"/>
              <a:gd name="connsiteX4" fmla="*/ 11929 w 6576955"/>
              <a:gd name="connsiteY4" fmla="*/ 2695953 h 5226463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47356"/>
              <a:gd name="connsiteX1" fmla="*/ 2931852 w 6963394"/>
              <a:gd name="connsiteY1" fmla="*/ 10033 h 5247356"/>
              <a:gd name="connsiteX2" fmla="*/ 6963394 w 6963394"/>
              <a:gd name="connsiteY2" fmla="*/ 3318639 h 5247356"/>
              <a:gd name="connsiteX3" fmla="*/ 3359869 w 6963394"/>
              <a:gd name="connsiteY3" fmla="*/ 5236189 h 5247356"/>
              <a:gd name="connsiteX4" fmla="*/ 9262 w 6963394"/>
              <a:gd name="connsiteY4" fmla="*/ 2705797 h 5247356"/>
              <a:gd name="connsiteX0" fmla="*/ 9262 w 6963394"/>
              <a:gd name="connsiteY0" fmla="*/ 2705797 h 5292159"/>
              <a:gd name="connsiteX1" fmla="*/ 2931852 w 6963394"/>
              <a:gd name="connsiteY1" fmla="*/ 10033 h 5292159"/>
              <a:gd name="connsiteX2" fmla="*/ 6963394 w 6963394"/>
              <a:gd name="connsiteY2" fmla="*/ 3318639 h 5292159"/>
              <a:gd name="connsiteX3" fmla="*/ 3359869 w 6963394"/>
              <a:gd name="connsiteY3" fmla="*/ 5236189 h 5292159"/>
              <a:gd name="connsiteX4" fmla="*/ 9262 w 6963394"/>
              <a:gd name="connsiteY4" fmla="*/ 2705797 h 5292159"/>
              <a:gd name="connsiteX0" fmla="*/ 9262 w 6963394"/>
              <a:gd name="connsiteY0" fmla="*/ 2705797 h 5259961"/>
              <a:gd name="connsiteX1" fmla="*/ 2931852 w 6963394"/>
              <a:gd name="connsiteY1" fmla="*/ 10033 h 5259961"/>
              <a:gd name="connsiteX2" fmla="*/ 6963394 w 6963394"/>
              <a:gd name="connsiteY2" fmla="*/ 3318639 h 5259961"/>
              <a:gd name="connsiteX3" fmla="*/ 3359869 w 6963394"/>
              <a:gd name="connsiteY3" fmla="*/ 5236189 h 5259961"/>
              <a:gd name="connsiteX4" fmla="*/ 9262 w 6963394"/>
              <a:gd name="connsiteY4" fmla="*/ 2705797 h 5259961"/>
              <a:gd name="connsiteX0" fmla="*/ 9557 w 7352795"/>
              <a:gd name="connsiteY0" fmla="*/ 2707501 h 5252013"/>
              <a:gd name="connsiteX1" fmla="*/ 2932147 w 7352795"/>
              <a:gd name="connsiteY1" fmla="*/ 11737 h 5252013"/>
              <a:gd name="connsiteX2" fmla="*/ 7352795 w 7352795"/>
              <a:gd name="connsiteY2" fmla="*/ 3378709 h 5252013"/>
              <a:gd name="connsiteX3" fmla="*/ 3360164 w 7352795"/>
              <a:gd name="connsiteY3" fmla="*/ 5237893 h 5252013"/>
              <a:gd name="connsiteX4" fmla="*/ 9557 w 7352795"/>
              <a:gd name="connsiteY4" fmla="*/ 2707501 h 5252013"/>
              <a:gd name="connsiteX0" fmla="*/ 8078 w 7789061"/>
              <a:gd name="connsiteY0" fmla="*/ 2744796 h 5249051"/>
              <a:gd name="connsiteX1" fmla="*/ 3368413 w 7789061"/>
              <a:gd name="connsiteY1" fmla="*/ 10121 h 5249051"/>
              <a:gd name="connsiteX2" fmla="*/ 7789061 w 7789061"/>
              <a:gd name="connsiteY2" fmla="*/ 3377093 h 5249051"/>
              <a:gd name="connsiteX3" fmla="*/ 3796430 w 7789061"/>
              <a:gd name="connsiteY3" fmla="*/ 5236277 h 5249051"/>
              <a:gd name="connsiteX4" fmla="*/ 8078 w 7789061"/>
              <a:gd name="connsiteY4" fmla="*/ 2744796 h 5249051"/>
              <a:gd name="connsiteX0" fmla="*/ 8078 w 7789061"/>
              <a:gd name="connsiteY0" fmla="*/ 2744796 h 5271741"/>
              <a:gd name="connsiteX1" fmla="*/ 3368413 w 7789061"/>
              <a:gd name="connsiteY1" fmla="*/ 10121 h 5271741"/>
              <a:gd name="connsiteX2" fmla="*/ 7789061 w 7789061"/>
              <a:gd name="connsiteY2" fmla="*/ 3377093 h 5271741"/>
              <a:gd name="connsiteX3" fmla="*/ 3796430 w 7789061"/>
              <a:gd name="connsiteY3" fmla="*/ 5236277 h 5271741"/>
              <a:gd name="connsiteX4" fmla="*/ 8078 w 7789061"/>
              <a:gd name="connsiteY4" fmla="*/ 2744796 h 5271741"/>
              <a:gd name="connsiteX0" fmla="*/ 1055 w 7782038"/>
              <a:gd name="connsiteY0" fmla="*/ 2738806 h 5438018"/>
              <a:gd name="connsiteX1" fmla="*/ 3361390 w 7782038"/>
              <a:gd name="connsiteY1" fmla="*/ 4131 h 5438018"/>
              <a:gd name="connsiteX2" fmla="*/ 7782038 w 7782038"/>
              <a:gd name="connsiteY2" fmla="*/ 3371103 h 5438018"/>
              <a:gd name="connsiteX3" fmla="*/ 3692130 w 7782038"/>
              <a:gd name="connsiteY3" fmla="*/ 5415113 h 5438018"/>
              <a:gd name="connsiteX4" fmla="*/ 1055 w 7782038"/>
              <a:gd name="connsiteY4" fmla="*/ 2738806 h 5438018"/>
              <a:gd name="connsiteX0" fmla="*/ 28883 w 7809866"/>
              <a:gd name="connsiteY0" fmla="*/ 2742147 h 5441359"/>
              <a:gd name="connsiteX1" fmla="*/ 3389218 w 7809866"/>
              <a:gd name="connsiteY1" fmla="*/ 7472 h 5441359"/>
              <a:gd name="connsiteX2" fmla="*/ 7809866 w 7809866"/>
              <a:gd name="connsiteY2" fmla="*/ 3374444 h 5441359"/>
              <a:gd name="connsiteX3" fmla="*/ 3719958 w 7809866"/>
              <a:gd name="connsiteY3" fmla="*/ 5418454 h 5441359"/>
              <a:gd name="connsiteX4" fmla="*/ 28883 w 7809866"/>
              <a:gd name="connsiteY4" fmla="*/ 2742147 h 5441359"/>
              <a:gd name="connsiteX0" fmla="*/ 36549 w 7817532"/>
              <a:gd name="connsiteY0" fmla="*/ 2751085 h 5450297"/>
              <a:gd name="connsiteX1" fmla="*/ 3396884 w 7817532"/>
              <a:gd name="connsiteY1" fmla="*/ 16410 h 5450297"/>
              <a:gd name="connsiteX2" fmla="*/ 7817532 w 7817532"/>
              <a:gd name="connsiteY2" fmla="*/ 3383382 h 5450297"/>
              <a:gd name="connsiteX3" fmla="*/ 3727624 w 7817532"/>
              <a:gd name="connsiteY3" fmla="*/ 5427392 h 5450297"/>
              <a:gd name="connsiteX4" fmla="*/ 36549 w 7817532"/>
              <a:gd name="connsiteY4" fmla="*/ 2751085 h 5450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7532" h="5450297">
                <a:moveTo>
                  <a:pt x="36549" y="2751085"/>
                </a:moveTo>
                <a:cubicBezTo>
                  <a:pt x="-281221" y="925127"/>
                  <a:pt x="1526121" y="-147339"/>
                  <a:pt x="3396884" y="16410"/>
                </a:cubicBezTo>
                <a:cubicBezTo>
                  <a:pt x="5267647" y="180159"/>
                  <a:pt x="7817532" y="1453184"/>
                  <a:pt x="7817532" y="3383382"/>
                </a:cubicBezTo>
                <a:cubicBezTo>
                  <a:pt x="7700800" y="5342763"/>
                  <a:pt x="5024455" y="5532775"/>
                  <a:pt x="3727624" y="5427392"/>
                </a:cubicBezTo>
                <a:cubicBezTo>
                  <a:pt x="2430794" y="5322009"/>
                  <a:pt x="354319" y="4577043"/>
                  <a:pt x="36549" y="2751085"/>
                </a:cubicBezTo>
                <a:close/>
              </a:path>
            </a:pathLst>
          </a:custGeom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31B262-06C6-E248-A2E1-B735F959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277" y="2061838"/>
            <a:ext cx="6959446" cy="166247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800"/>
              <a:t>CNN Architectures</a:t>
            </a:r>
          </a:p>
        </p:txBody>
      </p:sp>
    </p:spTree>
    <p:extLst>
      <p:ext uri="{BB962C8B-B14F-4D97-AF65-F5344CB8AC3E}">
        <p14:creationId xmlns:p14="http://schemas.microsoft.com/office/powerpoint/2010/main" val="3880053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D1E11C-36EC-6041-94E0-5AE0423EF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Timeline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C858C0A-650B-F645-B751-FA69D617A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2573" y="1928988"/>
            <a:ext cx="5320796" cy="300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94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D80194B-D1AF-405D-B088-65FE2AC6E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23" y="5496552"/>
            <a:ext cx="12180353" cy="136978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DDA3D29-E716-4F33-AB4C-8ED10BB36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D79944B-9254-4463-AD5B-36257D494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8DDA31B6-BB0C-47FB-B78E-A35B59D8B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460420D-1A32-4F29-8E6A-0BF0E3A59D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5744D7E2-E0C1-445D-81C0-6C9E382D5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5CE3C75D-E7AA-450E-AE72-A8F8660A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4E82641D-7380-4EBC-A0B4-A21F9B703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06D3136D-2941-41F5-9CA6-0CD6378DB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459DAFD1-A8B5-4AF5-BBC4-82DBC67B6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73B5597B-C549-4923-9582-01359B7ED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484FB59A-C29A-4BC3-AED4-5CBDEEBF8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3E875A1F-55ED-4D78-BFCD-DEAB4B1F27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1AF6A9C4-B5C0-45CF-BEA4-E5E138FB5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B7A35A07-8906-46C9-A385-386C890B42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DC56392-B772-4465-9844-E65545FE3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4E1EB07B-37CA-4168-8167-98F2E181C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F79CCCC1-44E4-40E6-BEC7-4D67883CA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BA2BCCEB-7B0D-4604-A0D9-C979853942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3E9BE4C6-A966-4993-B450-34D205DCE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D6D0BD97-50C4-4381-B670-2D0ADD588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53416A0-D066-471E-908D-8E53BC00F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61" y="-6705"/>
            <a:ext cx="12194122" cy="55683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34AE57-77BE-794A-B34F-EDAF70AC4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1052" y="1957607"/>
            <a:ext cx="5367528" cy="174444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DADF207-1EDD-B74F-A162-4A960BDBC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687" y="1404554"/>
            <a:ext cx="37338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2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22DB7108-5CBC-C449-8649-D7A8B7DF5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0" y="4760132"/>
            <a:ext cx="4980883" cy="1777829"/>
          </a:xfrm>
        </p:spPr>
        <p:txBody>
          <a:bodyPr>
            <a:normAutofit/>
          </a:bodyPr>
          <a:lstStyle/>
          <a:p>
            <a:pPr algn="r"/>
            <a:r>
              <a:rPr lang="de-DE">
                <a:solidFill>
                  <a:schemeClr val="tx1"/>
                </a:solidFill>
              </a:rPr>
              <a:t>The three Paradigms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AB6839C-11F4-C24B-ADE3-0A069B4BE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720" y="493723"/>
            <a:ext cx="343974" cy="335584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2039911-8913-FA4D-8B3F-5B82F4EEF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5769" y="880504"/>
            <a:ext cx="3277651" cy="2122279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245DF6-AF54-6849-AE6E-4DF16322A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4600" y="4767660"/>
            <a:ext cx="5075720" cy="1770300"/>
          </a:xfrm>
        </p:spPr>
        <p:txBody>
          <a:bodyPr>
            <a:normAutofit/>
          </a:bodyPr>
          <a:lstStyle/>
          <a:p>
            <a:r>
              <a:rPr lang="de-DE" b="1" dirty="0">
                <a:hlinkClick r:id="rId4"/>
              </a:rPr>
              <a:t>Stanford Class – CNN </a:t>
            </a:r>
            <a:r>
              <a:rPr lang="de-DE" b="1" dirty="0" err="1">
                <a:hlinkClick r:id="rId4"/>
              </a:rPr>
              <a:t>Architectures</a:t>
            </a:r>
            <a:r>
              <a:rPr lang="de-DE" b="1" dirty="0">
                <a:hlinkClick r:id="rId4"/>
              </a:rPr>
              <a:t> </a:t>
            </a:r>
            <a:endParaRPr lang="de-DE" b="1" dirty="0"/>
          </a:p>
          <a:p>
            <a:r>
              <a:rPr lang="de-DE" b="1" dirty="0" err="1">
                <a:hlinkClick r:id="rId5"/>
              </a:rPr>
              <a:t>Kaiming</a:t>
            </a:r>
            <a:r>
              <a:rPr lang="de-DE" b="1" dirty="0">
                <a:hlinkClick r:id="rId5"/>
              </a:rPr>
              <a:t> He – CNN </a:t>
            </a:r>
            <a:r>
              <a:rPr lang="de-DE" b="1" dirty="0" err="1">
                <a:hlinkClick r:id="rId5"/>
              </a:rPr>
              <a:t>Architectures</a:t>
            </a:r>
            <a:endParaRPr lang="de-DE" b="1" dirty="0"/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4D3ECCF2-41DD-EC4B-AA0A-DC8385DB67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6600" y="863633"/>
            <a:ext cx="1950914" cy="251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392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7763CF-7DE8-B745-AF3C-563B65E98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Goal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34BE6C3-6644-7A43-BC23-736892096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20427"/>
            <a:ext cx="5269725" cy="401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39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900315-572C-F04A-AD92-C32280A01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Backbone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D69897-BDF2-E243-9252-3EC8A076A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>
                <a:hlinkClick r:id="rId2"/>
              </a:rPr>
              <a:t>Universal Approximation Theorem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2. </a:t>
            </a:r>
            <a:r>
              <a:rPr lang="de-DE" dirty="0">
                <a:hlinkClick r:id="rId3"/>
              </a:rPr>
              <a:t>Concrete Intuition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8807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A729E3-D640-3B4F-A53F-DF3783635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5E8A28-C881-584F-A8E8-CBD18E0A6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Loss!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8818B00-8CCF-2144-8C57-F42CA4112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591" y="3454575"/>
            <a:ext cx="2958977" cy="247370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1AEEB9A-CC26-974E-A90D-DAF978669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9383" y="1489500"/>
            <a:ext cx="3168650" cy="1720850"/>
          </a:xfrm>
          <a:prstGeom prst="rect">
            <a:avLst/>
          </a:prstGeom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F0382F8D-3355-0949-A77A-CD80F41C8827}"/>
              </a:ext>
            </a:extLst>
          </p:cNvPr>
          <p:cNvSpPr txBox="1">
            <a:spLocks/>
          </p:cNvSpPr>
          <p:nvPr/>
        </p:nvSpPr>
        <p:spPr>
          <a:xfrm>
            <a:off x="9090821" y="4105893"/>
            <a:ext cx="3101179" cy="26322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Keywords:</a:t>
            </a:r>
            <a:br>
              <a:rPr lang="de-DE" dirty="0"/>
            </a:br>
            <a:endParaRPr lang="de-DE" dirty="0"/>
          </a:p>
          <a:p>
            <a:pPr marL="0" indent="0">
              <a:buNone/>
            </a:pPr>
            <a:r>
              <a:rPr lang="de-DE" dirty="0"/>
              <a:t>- </a:t>
            </a:r>
            <a:r>
              <a:rPr lang="de-DE" dirty="0" err="1"/>
              <a:t>Regularization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- </a:t>
            </a:r>
            <a:r>
              <a:rPr lang="de-DE" dirty="0" err="1"/>
              <a:t>Complexity</a:t>
            </a:r>
            <a:r>
              <a:rPr lang="de-DE" dirty="0"/>
              <a:t> </a:t>
            </a:r>
            <a:r>
              <a:rPr lang="de-DE" dirty="0" err="1"/>
              <a:t>Penalization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Font typeface="Wingdings" panose="05000000000000000000" pitchFamily="2" charset="2"/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6959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BFADC2-0526-AF4A-B82B-4E7156906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Data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8463309-20EC-4644-A1B1-3A19D2855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3651" y="1629595"/>
            <a:ext cx="4498512" cy="359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057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34E377-3E07-1C40-B033-D85E3AE30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CNN - Essentials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ED094C0-965E-5E42-8569-671BCEA7C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1411550"/>
            <a:ext cx="6281873" cy="464025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b="1" dirty="0"/>
              <a:t>Goal: Information Aggregation</a:t>
            </a:r>
          </a:p>
          <a:p>
            <a:endParaRPr lang="de-DE" dirty="0"/>
          </a:p>
          <a:p>
            <a:r>
              <a:rPr lang="de-DE" dirty="0" err="1"/>
              <a:t>Convolution</a:t>
            </a:r>
            <a:r>
              <a:rPr lang="de-DE" dirty="0"/>
              <a:t>:</a:t>
            </a:r>
          </a:p>
          <a:p>
            <a:pPr lvl="1"/>
            <a:r>
              <a:rPr lang="de-DE" dirty="0">
                <a:solidFill>
                  <a:srgbClr val="FF0000"/>
                </a:solidFill>
              </a:rPr>
              <a:t>Filters</a:t>
            </a:r>
          </a:p>
          <a:p>
            <a:pPr lvl="1"/>
            <a:r>
              <a:rPr lang="de-DE" dirty="0"/>
              <a:t>Kernel</a:t>
            </a:r>
          </a:p>
          <a:p>
            <a:pPr lvl="1"/>
            <a:r>
              <a:rPr lang="de-DE" dirty="0" err="1"/>
              <a:t>Strides</a:t>
            </a:r>
            <a:endParaRPr lang="de-DE" dirty="0"/>
          </a:p>
          <a:p>
            <a:pPr lvl="1"/>
            <a:r>
              <a:rPr lang="de-DE" dirty="0" err="1"/>
              <a:t>Padding</a:t>
            </a:r>
            <a:endParaRPr lang="de-DE" dirty="0"/>
          </a:p>
          <a:p>
            <a:pPr lvl="1"/>
            <a:r>
              <a:rPr lang="de-DE" dirty="0"/>
              <a:t>Dilatation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Pooling</a:t>
            </a:r>
          </a:p>
          <a:p>
            <a:pPr lvl="1"/>
            <a:r>
              <a:rPr lang="de-DE" dirty="0"/>
              <a:t>Maxpooling</a:t>
            </a:r>
          </a:p>
          <a:p>
            <a:pPr lvl="1"/>
            <a:r>
              <a:rPr lang="de-DE" dirty="0" err="1"/>
              <a:t>Averagepooling</a:t>
            </a:r>
            <a:r>
              <a:rPr lang="de-DE" dirty="0"/>
              <a:t> etc.</a:t>
            </a:r>
          </a:p>
          <a:p>
            <a:pPr lvl="1"/>
            <a:r>
              <a:rPr lang="de-CH" dirty="0" err="1"/>
              <a:t>AdaptiveAvgPool</a:t>
            </a:r>
            <a:endParaRPr lang="de-CH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BatchNormalization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6357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34DD805B-2A7B-4ADA-9C4D-E0C9F192D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664A566-6D08-4E84-9708-4916A200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7" name="Freeform 5">
              <a:extLst>
                <a:ext uri="{FF2B5EF4-FFF2-40B4-BE49-F238E27FC236}">
                  <a16:creationId xmlns:a16="http://schemas.microsoft.com/office/drawing/2014/main" id="{871B622B-6E58-4933-88EC-99F28705F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6">
              <a:extLst>
                <a:ext uri="{FF2B5EF4-FFF2-40B4-BE49-F238E27FC236}">
                  <a16:creationId xmlns:a16="http://schemas.microsoft.com/office/drawing/2014/main" id="{EE9A4681-AC1B-4ABC-9A1C-C7E7F08A0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7">
              <a:extLst>
                <a:ext uri="{FF2B5EF4-FFF2-40B4-BE49-F238E27FC236}">
                  <a16:creationId xmlns:a16="http://schemas.microsoft.com/office/drawing/2014/main" id="{F1EEAF4B-DA1A-4CC9-9CE4-587A9E2E1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8">
              <a:extLst>
                <a:ext uri="{FF2B5EF4-FFF2-40B4-BE49-F238E27FC236}">
                  <a16:creationId xmlns:a16="http://schemas.microsoft.com/office/drawing/2014/main" id="{4591EF24-12A6-499B-8074-7E3DFBE6E3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9">
              <a:extLst>
                <a:ext uri="{FF2B5EF4-FFF2-40B4-BE49-F238E27FC236}">
                  <a16:creationId xmlns:a16="http://schemas.microsoft.com/office/drawing/2014/main" id="{66866784-2E4F-4C28-BE67-875B71B7C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0">
              <a:extLst>
                <a:ext uri="{FF2B5EF4-FFF2-40B4-BE49-F238E27FC236}">
                  <a16:creationId xmlns:a16="http://schemas.microsoft.com/office/drawing/2014/main" id="{752279D8-59CC-4821-B591-79994164F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1">
              <a:extLst>
                <a:ext uri="{FF2B5EF4-FFF2-40B4-BE49-F238E27FC236}">
                  <a16:creationId xmlns:a16="http://schemas.microsoft.com/office/drawing/2014/main" id="{FB4FBA9C-1D3E-4B35-8A79-25478153F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2">
              <a:extLst>
                <a:ext uri="{FF2B5EF4-FFF2-40B4-BE49-F238E27FC236}">
                  <a16:creationId xmlns:a16="http://schemas.microsoft.com/office/drawing/2014/main" id="{9428A193-740A-43D2-B875-80CB90AD9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3">
              <a:extLst>
                <a:ext uri="{FF2B5EF4-FFF2-40B4-BE49-F238E27FC236}">
                  <a16:creationId xmlns:a16="http://schemas.microsoft.com/office/drawing/2014/main" id="{92B2EFF8-5790-427A-ABED-1680FD133D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4">
              <a:extLst>
                <a:ext uri="{FF2B5EF4-FFF2-40B4-BE49-F238E27FC236}">
                  <a16:creationId xmlns:a16="http://schemas.microsoft.com/office/drawing/2014/main" id="{782C5932-1596-43AA-BD7E-0F94FB8A9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5">
              <a:extLst>
                <a:ext uri="{FF2B5EF4-FFF2-40B4-BE49-F238E27FC236}">
                  <a16:creationId xmlns:a16="http://schemas.microsoft.com/office/drawing/2014/main" id="{EFC81310-1590-4DBE-BF0B-DADBCF9F8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6">
              <a:extLst>
                <a:ext uri="{FF2B5EF4-FFF2-40B4-BE49-F238E27FC236}">
                  <a16:creationId xmlns:a16="http://schemas.microsoft.com/office/drawing/2014/main" id="{968BA84E-DD0E-4FCD-8EDA-76DF8E09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7">
              <a:extLst>
                <a:ext uri="{FF2B5EF4-FFF2-40B4-BE49-F238E27FC236}">
                  <a16:creationId xmlns:a16="http://schemas.microsoft.com/office/drawing/2014/main" id="{1D3D7541-A0D9-4993-B691-D2D5B8B3E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8">
              <a:extLst>
                <a:ext uri="{FF2B5EF4-FFF2-40B4-BE49-F238E27FC236}">
                  <a16:creationId xmlns:a16="http://schemas.microsoft.com/office/drawing/2014/main" id="{9FB31D01-8168-4494-8C2F-727E555A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9">
              <a:extLst>
                <a:ext uri="{FF2B5EF4-FFF2-40B4-BE49-F238E27FC236}">
                  <a16:creationId xmlns:a16="http://schemas.microsoft.com/office/drawing/2014/main" id="{8C455EEB-FD40-414D-A542-FB35DEB73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20">
              <a:extLst>
                <a:ext uri="{FF2B5EF4-FFF2-40B4-BE49-F238E27FC236}">
                  <a16:creationId xmlns:a16="http://schemas.microsoft.com/office/drawing/2014/main" id="{F08F1FC1-956F-4494-BAFD-D504E9307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21">
              <a:extLst>
                <a:ext uri="{FF2B5EF4-FFF2-40B4-BE49-F238E27FC236}">
                  <a16:creationId xmlns:a16="http://schemas.microsoft.com/office/drawing/2014/main" id="{BEEDE1AA-8DCD-43D3-BC15-574840314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2">
              <a:extLst>
                <a:ext uri="{FF2B5EF4-FFF2-40B4-BE49-F238E27FC236}">
                  <a16:creationId xmlns:a16="http://schemas.microsoft.com/office/drawing/2014/main" id="{E36CDA69-ED79-4DCF-9761-0B6134FA6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3">
              <a:extLst>
                <a:ext uri="{FF2B5EF4-FFF2-40B4-BE49-F238E27FC236}">
                  <a16:creationId xmlns:a16="http://schemas.microsoft.com/office/drawing/2014/main" id="{5F812C02-CFCB-47F4-B493-7753519FC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" name="Group 57">
            <a:extLst>
              <a:ext uri="{FF2B5EF4-FFF2-40B4-BE49-F238E27FC236}">
                <a16:creationId xmlns:a16="http://schemas.microsoft.com/office/drawing/2014/main" id="{B83678BA-0A50-4D51-9E9E-08BB66F83C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1A8F65D-5E8F-4CA5-9240-1357120F9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Isosceles Triangle 39">
              <a:extLst>
                <a:ext uri="{FF2B5EF4-FFF2-40B4-BE49-F238E27FC236}">
                  <a16:creationId xmlns:a16="http://schemas.microsoft.com/office/drawing/2014/main" id="{2A4731E5-DE5F-4215-9525-99426B390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478866D-C5E9-4968-BEF7-B1F030808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2BDCAFE-3C7E-1C42-9737-EEA1102F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415" y="2075504"/>
            <a:ext cx="3654569" cy="204272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400"/>
              <a:t>Making Sense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BF6EDB4-B4ED-4900-9E38-A7AE0EEEE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0150" y="-6706"/>
            <a:ext cx="6751849" cy="6871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FD74A2D-6662-0642-8A05-72ACF7163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262" y="1253209"/>
            <a:ext cx="6120318" cy="4360726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724862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2709DAC-49BE-2245-A4EA-E2442D0B6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425" y="5199797"/>
            <a:ext cx="9435152" cy="789673"/>
          </a:xfrm>
        </p:spPr>
        <p:txBody>
          <a:bodyPr vert="horz" lIns="228600" tIns="228600" rIns="228600" bIns="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>
                <a:solidFill>
                  <a:schemeClr val="bg1"/>
                </a:solidFill>
              </a:rPr>
              <a:t>Issue</a:t>
            </a: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A7795DFA-888F-47E2-B44E-DE1D3B3E4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058957"/>
          </a:xfrm>
          <a:custGeom>
            <a:avLst/>
            <a:gdLst>
              <a:gd name="connsiteX0" fmla="*/ 0 w 12192000"/>
              <a:gd name="connsiteY0" fmla="*/ 0 h 5058957"/>
              <a:gd name="connsiteX1" fmla="*/ 12192000 w 12192000"/>
              <a:gd name="connsiteY1" fmla="*/ 0 h 5058957"/>
              <a:gd name="connsiteX2" fmla="*/ 12192000 w 12192000"/>
              <a:gd name="connsiteY2" fmla="*/ 259692 h 5058957"/>
              <a:gd name="connsiteX3" fmla="*/ 12192000 w 12192000"/>
              <a:gd name="connsiteY3" fmla="*/ 3542069 h 5058957"/>
              <a:gd name="connsiteX4" fmla="*/ 12192000 w 12192000"/>
              <a:gd name="connsiteY4" fmla="*/ 3734194 h 5058957"/>
              <a:gd name="connsiteX5" fmla="*/ 12192000 w 12192000"/>
              <a:gd name="connsiteY5" fmla="*/ 4710012 h 5058957"/>
              <a:gd name="connsiteX6" fmla="*/ 12113803 w 12192000"/>
              <a:gd name="connsiteY6" fmla="*/ 4718295 h 5058957"/>
              <a:gd name="connsiteX7" fmla="*/ 6753597 w 12192000"/>
              <a:gd name="connsiteY7" fmla="*/ 5041852 h 5058957"/>
              <a:gd name="connsiteX8" fmla="*/ 400746 w 12192000"/>
              <a:gd name="connsiteY8" fmla="*/ 4870509 h 5058957"/>
              <a:gd name="connsiteX9" fmla="*/ 0 w 12192000"/>
              <a:gd name="connsiteY9" fmla="*/ 4833533 h 5058957"/>
              <a:gd name="connsiteX10" fmla="*/ 0 w 12192000"/>
              <a:gd name="connsiteY10" fmla="*/ 3734194 h 5058957"/>
              <a:gd name="connsiteX11" fmla="*/ 0 w 12192000"/>
              <a:gd name="connsiteY11" fmla="*/ 3542069 h 5058957"/>
              <a:gd name="connsiteX12" fmla="*/ 0 w 12192000"/>
              <a:gd name="connsiteY12" fmla="*/ 259692 h 505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5058957">
                <a:moveTo>
                  <a:pt x="0" y="0"/>
                </a:moveTo>
                <a:lnTo>
                  <a:pt x="12192000" y="0"/>
                </a:lnTo>
                <a:lnTo>
                  <a:pt x="12192000" y="259692"/>
                </a:lnTo>
                <a:lnTo>
                  <a:pt x="12192000" y="3542069"/>
                </a:lnTo>
                <a:lnTo>
                  <a:pt x="12192000" y="3734194"/>
                </a:lnTo>
                <a:lnTo>
                  <a:pt x="12192000" y="4710012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0" y="4833533"/>
                </a:lnTo>
                <a:lnTo>
                  <a:pt x="0" y="3734194"/>
                </a:lnTo>
                <a:lnTo>
                  <a:pt x="0" y="3542069"/>
                </a:lnTo>
                <a:lnTo>
                  <a:pt x="0" y="259692"/>
                </a:lnTo>
                <a:close/>
              </a:path>
            </a:pathLst>
          </a:custGeom>
          <a:solidFill>
            <a:schemeClr val="bg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5BD3D23-4187-4F40-BD71-58968E871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141" y="612574"/>
            <a:ext cx="3864547" cy="3864547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B599E78-16F6-C846-ADE1-DC2384F71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732" y="626940"/>
            <a:ext cx="5084930" cy="386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533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8DF2FCF0-573E-194E-9F88-EA9C8F291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425" y="5199797"/>
            <a:ext cx="9435152" cy="789673"/>
          </a:xfrm>
        </p:spPr>
        <p:txBody>
          <a:bodyPr vert="horz" lIns="228600" tIns="228600" rIns="228600" bIns="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>
                <a:solidFill>
                  <a:schemeClr val="bg1"/>
                </a:solidFill>
              </a:rPr>
              <a:t>Solution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A7795DFA-888F-47E2-B44E-DE1D3B3E4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058957"/>
          </a:xfrm>
          <a:custGeom>
            <a:avLst/>
            <a:gdLst>
              <a:gd name="connsiteX0" fmla="*/ 0 w 12192000"/>
              <a:gd name="connsiteY0" fmla="*/ 0 h 5058957"/>
              <a:gd name="connsiteX1" fmla="*/ 12192000 w 12192000"/>
              <a:gd name="connsiteY1" fmla="*/ 0 h 5058957"/>
              <a:gd name="connsiteX2" fmla="*/ 12192000 w 12192000"/>
              <a:gd name="connsiteY2" fmla="*/ 259692 h 5058957"/>
              <a:gd name="connsiteX3" fmla="*/ 12192000 w 12192000"/>
              <a:gd name="connsiteY3" fmla="*/ 3542069 h 5058957"/>
              <a:gd name="connsiteX4" fmla="*/ 12192000 w 12192000"/>
              <a:gd name="connsiteY4" fmla="*/ 3734194 h 5058957"/>
              <a:gd name="connsiteX5" fmla="*/ 12192000 w 12192000"/>
              <a:gd name="connsiteY5" fmla="*/ 4710012 h 5058957"/>
              <a:gd name="connsiteX6" fmla="*/ 12113803 w 12192000"/>
              <a:gd name="connsiteY6" fmla="*/ 4718295 h 5058957"/>
              <a:gd name="connsiteX7" fmla="*/ 6753597 w 12192000"/>
              <a:gd name="connsiteY7" fmla="*/ 5041852 h 5058957"/>
              <a:gd name="connsiteX8" fmla="*/ 400746 w 12192000"/>
              <a:gd name="connsiteY8" fmla="*/ 4870509 h 5058957"/>
              <a:gd name="connsiteX9" fmla="*/ 0 w 12192000"/>
              <a:gd name="connsiteY9" fmla="*/ 4833533 h 5058957"/>
              <a:gd name="connsiteX10" fmla="*/ 0 w 12192000"/>
              <a:gd name="connsiteY10" fmla="*/ 3734194 h 5058957"/>
              <a:gd name="connsiteX11" fmla="*/ 0 w 12192000"/>
              <a:gd name="connsiteY11" fmla="*/ 3542069 h 5058957"/>
              <a:gd name="connsiteX12" fmla="*/ 0 w 12192000"/>
              <a:gd name="connsiteY12" fmla="*/ 259692 h 505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5058957">
                <a:moveTo>
                  <a:pt x="0" y="0"/>
                </a:moveTo>
                <a:lnTo>
                  <a:pt x="12192000" y="0"/>
                </a:lnTo>
                <a:lnTo>
                  <a:pt x="12192000" y="259692"/>
                </a:lnTo>
                <a:lnTo>
                  <a:pt x="12192000" y="3542069"/>
                </a:lnTo>
                <a:lnTo>
                  <a:pt x="12192000" y="3734194"/>
                </a:lnTo>
                <a:lnTo>
                  <a:pt x="12192000" y="4710012"/>
                </a:lnTo>
                <a:lnTo>
                  <a:pt x="12113803" y="4718295"/>
                </a:lnTo>
                <a:cubicBezTo>
                  <a:pt x="10139508" y="4916244"/>
                  <a:pt x="8237152" y="5009247"/>
                  <a:pt x="6753597" y="5041852"/>
                </a:cubicBezTo>
                <a:cubicBezTo>
                  <a:pt x="4940362" y="5081701"/>
                  <a:pt x="2657278" y="5062371"/>
                  <a:pt x="400746" y="4870509"/>
                </a:cubicBezTo>
                <a:lnTo>
                  <a:pt x="0" y="4833533"/>
                </a:lnTo>
                <a:lnTo>
                  <a:pt x="0" y="3734194"/>
                </a:lnTo>
                <a:lnTo>
                  <a:pt x="0" y="3542069"/>
                </a:lnTo>
                <a:lnTo>
                  <a:pt x="0" y="259692"/>
                </a:lnTo>
                <a:close/>
              </a:path>
            </a:pathLst>
          </a:custGeom>
          <a:solidFill>
            <a:schemeClr val="bg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7A211BE-46C4-C54B-8D13-D84D5F168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608" y="626940"/>
            <a:ext cx="8355777" cy="386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8643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</Words>
  <Application>Microsoft Macintosh PowerPoint</Application>
  <PresentationFormat>Breitbild</PresentationFormat>
  <Paragraphs>61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Rockwell</vt:lpstr>
      <vt:lpstr>Wingdings</vt:lpstr>
      <vt:lpstr>Atlas</vt:lpstr>
      <vt:lpstr>PyData – CNN Architectures &amp; the importance of Data Augmentation</vt:lpstr>
      <vt:lpstr>The Goal</vt:lpstr>
      <vt:lpstr>The Backbone</vt:lpstr>
      <vt:lpstr>What is the Function?</vt:lpstr>
      <vt:lpstr>The Data</vt:lpstr>
      <vt:lpstr>CNN - Essentials</vt:lpstr>
      <vt:lpstr>Making Sense</vt:lpstr>
      <vt:lpstr>Issue</vt:lpstr>
      <vt:lpstr>Solution</vt:lpstr>
      <vt:lpstr>CNN Architectures</vt:lpstr>
      <vt:lpstr>Timeline</vt:lpstr>
      <vt:lpstr>PowerPoint-Präsentation</vt:lpstr>
      <vt:lpstr>The three Paradigms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PyData – CNN Architectures &amp; the importance of Data Augmenntation</dc:title>
  <dc:creator>Marco Hassan</dc:creator>
  <cp:lastModifiedBy>Marco Hassan</cp:lastModifiedBy>
  <cp:revision>3</cp:revision>
  <dcterms:created xsi:type="dcterms:W3CDTF">2019-12-10T19:00:06Z</dcterms:created>
  <dcterms:modified xsi:type="dcterms:W3CDTF">2019-12-12T09:14:12Z</dcterms:modified>
</cp:coreProperties>
</file>